
<file path=[Content_Types].xml><?xml version="1.0" encoding="utf-8"?>
<Types xmlns="http://schemas.openxmlformats.org/package/2006/content-types">
  <Default ContentType="application/x-fontdata" Extension="fntdata"/>
  <Default ContentType="image/jpeg" Extension="jpeg"/>
  <Default ContentType="image/png" Extension="png"/>
  <Default ContentType="application/vnd.openxmlformats-package.relationships+xml" Extension="rels"/>
  <Default ContentType="image/svg+xml" Extension="svg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thumbnail.jpeg" Type="http://schemas.openxmlformats.org/package/2006/relationships/metadata/thumbnail"/><Relationship Id="rId3" Target="docProps/core.xml" Type="http://schemas.openxmlformats.org/package/2006/relationships/metadata/core-properties"/><Relationship Id="rId4" Target="docProps/app.xml" Type="http://schemas.openxmlformats.org/officeDocument/2006/relationships/extended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embedTrueTypeFonts="true">
  <p:sldMasterIdLst>
    <p:sldMasterId id="2147483648" r:id="rId1"/>
  </p:sldMasterIdLst>
  <p:sldIdLst>
    <p:sldId id="256" r:id="rId14"/>
    <p:sldId id="257" r:id="rId15"/>
    <p:sldId id="258" r:id="rId16"/>
    <p:sldId id="259" r:id="rId17"/>
    <p:sldId id="260" r:id="rId18"/>
    <p:sldId id="261" r:id="rId19"/>
    <p:sldId id="262" r:id="rId20"/>
    <p:sldId id="263" r:id="rId21"/>
    <p:sldId id="264" r:id="rId22"/>
    <p:sldId id="265" r:id="rId23"/>
    <p:sldId id="266" r:id="rId24"/>
  </p:sldIdLst>
  <p:sldSz cx="18288000" cy="10287000"/>
  <p:notesSz cx="6858000" cy="9144000"/>
  <p:embeddedFontLst>
    <p:embeddedFont>
      <p:font typeface="Arimo" charset="1" panose="020B0604020202020204"/>
      <p:regular r:id="rId6"/>
    </p:embeddedFont>
    <p:embeddedFont>
      <p:font typeface="Arimo Bold" charset="1" panose="020B0704020202020204"/>
      <p:regular r:id="rId7"/>
    </p:embeddedFont>
    <p:embeddedFont>
      <p:font typeface="Arimo Italics" charset="1" panose="020B0604020202090204"/>
      <p:regular r:id="rId8"/>
    </p:embeddedFont>
    <p:embeddedFont>
      <p:font typeface="Arimo Bold Italics" charset="1" panose="020B0704020202090204"/>
      <p:regular r:id="rId9"/>
    </p:embeddedFont>
    <p:embeddedFont>
      <p:font typeface="DM Sans" charset="1" panose="00000000000000000000"/>
      <p:regular r:id="rId10"/>
    </p:embeddedFont>
    <p:embeddedFont>
      <p:font typeface="DM Sans Bold" charset="1" panose="00000000000000000000"/>
      <p:regular r:id="rId11"/>
    </p:embeddedFont>
    <p:embeddedFont>
      <p:font typeface="DM Sans Italics" charset="1" panose="00000000000000000000"/>
      <p:regular r:id="rId12"/>
    </p:embeddedFont>
    <p:embeddedFont>
      <p:font typeface="DM Sans Bold Italics" charset="1" panose="00000000000000000000"/>
      <p:regular r:id="rId13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10" Target="fonts/font10.fntdata" Type="http://schemas.openxmlformats.org/officeDocument/2006/relationships/font"/><Relationship Id="rId11" Target="fonts/font11.fntdata" Type="http://schemas.openxmlformats.org/officeDocument/2006/relationships/font"/><Relationship Id="rId12" Target="fonts/font12.fntdata" Type="http://schemas.openxmlformats.org/officeDocument/2006/relationships/font"/><Relationship Id="rId13" Target="fonts/font13.fntdata" Type="http://schemas.openxmlformats.org/officeDocument/2006/relationships/font"/><Relationship Id="rId14" Target="slides/slide1.xml" Type="http://schemas.openxmlformats.org/officeDocument/2006/relationships/slide"/><Relationship Id="rId15" Target="slides/slide2.xml" Type="http://schemas.openxmlformats.org/officeDocument/2006/relationships/slide"/><Relationship Id="rId16" Target="slides/slide3.xml" Type="http://schemas.openxmlformats.org/officeDocument/2006/relationships/slide"/><Relationship Id="rId17" Target="slides/slide4.xml" Type="http://schemas.openxmlformats.org/officeDocument/2006/relationships/slide"/><Relationship Id="rId18" Target="slides/slide5.xml" Type="http://schemas.openxmlformats.org/officeDocument/2006/relationships/slide"/><Relationship Id="rId19" Target="slides/slide6.xml" Type="http://schemas.openxmlformats.org/officeDocument/2006/relationships/slide"/><Relationship Id="rId2" Target="presProps.xml" Type="http://schemas.openxmlformats.org/officeDocument/2006/relationships/presProps"/><Relationship Id="rId20" Target="slides/slide7.xml" Type="http://schemas.openxmlformats.org/officeDocument/2006/relationships/slide"/><Relationship Id="rId21" Target="slides/slide8.xml" Type="http://schemas.openxmlformats.org/officeDocument/2006/relationships/slide"/><Relationship Id="rId22" Target="slides/slide9.xml" Type="http://schemas.openxmlformats.org/officeDocument/2006/relationships/slide"/><Relationship Id="rId23" Target="slides/slide10.xml" Type="http://schemas.openxmlformats.org/officeDocument/2006/relationships/slide"/><Relationship Id="rId24" Target="slides/slide11.xml" Type="http://schemas.openxmlformats.org/officeDocument/2006/relationships/slide"/><Relationship Id="rId3" Target="viewProps.xml" Type="http://schemas.openxmlformats.org/officeDocument/2006/relationships/viewProps"/><Relationship Id="rId4" Target="theme/theme1.xml" Type="http://schemas.openxmlformats.org/officeDocument/2006/relationships/theme"/><Relationship Id="rId5" Target="tableStyles.xml" Type="http://schemas.openxmlformats.org/officeDocument/2006/relationships/tableStyles"/><Relationship Id="rId6" Target="fonts/font6.fntdata" Type="http://schemas.openxmlformats.org/officeDocument/2006/relationships/font"/><Relationship Id="rId7" Target="fonts/font7.fntdata" Type="http://schemas.openxmlformats.org/officeDocument/2006/relationships/font"/><Relationship Id="rId8" Target="fonts/font8.fntdata" Type="http://schemas.openxmlformats.org/officeDocument/2006/relationships/font"/><Relationship Id="rId9" Target="fonts/font9.fntdata" Type="http://schemas.openxmlformats.org/officeDocument/2006/relationships/font"/></Relationships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svg" Type="http://schemas.openxmlformats.org/officeDocument/2006/relationships/image"/><Relationship Id="rId4" Target="../media/image3.png" Type="http://schemas.openxmlformats.org/officeDocument/2006/relationships/image"/></Relationships>
</file>

<file path=ppt/slides/_rels/slide10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8.png" Type="http://schemas.openxmlformats.org/officeDocument/2006/relationships/image"/><Relationship Id="rId3" Target="../media/image19.svg" Type="http://schemas.openxmlformats.org/officeDocument/2006/relationships/image"/></Relationships>
</file>

<file path=ppt/slides/_rels/slide1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0.png" Type="http://schemas.openxmlformats.org/officeDocument/2006/relationships/image"/><Relationship Id="rId3" Target="../media/image21.svg" Type="http://schemas.openxmlformats.org/officeDocument/2006/relationships/image"/></Relationships>
</file>

<file path=ppt/slides/_rels/slide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4.png" Type="http://schemas.openxmlformats.org/officeDocument/2006/relationships/image"/><Relationship Id="rId3" Target="../media/image5.svg" Type="http://schemas.openxmlformats.org/officeDocument/2006/relationships/image"/></Relationships>
</file>

<file path=ppt/slides/_rels/slide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6.png" Type="http://schemas.openxmlformats.org/officeDocument/2006/relationships/image"/><Relationship Id="rId3" Target="../media/image7.png" Type="http://schemas.openxmlformats.org/officeDocument/2006/relationships/image"/><Relationship Id="rId4" Target="../media/image8.svg" Type="http://schemas.openxmlformats.org/officeDocument/2006/relationships/image"/></Relationships>
</file>

<file path=ppt/slides/_rels/slide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9.png" Type="http://schemas.openxmlformats.org/officeDocument/2006/relationships/image"/><Relationship Id="rId3" Target="../media/image7.png" Type="http://schemas.openxmlformats.org/officeDocument/2006/relationships/image"/><Relationship Id="rId4" Target="../media/image8.svg" Type="http://schemas.openxmlformats.org/officeDocument/2006/relationships/image"/></Relationships>
</file>

<file path=ppt/slides/_rels/slide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4.png" Type="http://schemas.openxmlformats.org/officeDocument/2006/relationships/image"/><Relationship Id="rId3" Target="../media/image5.svg" Type="http://schemas.openxmlformats.org/officeDocument/2006/relationships/image"/></Relationships>
</file>

<file path=ppt/slides/_rels/slide6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0.png" Type="http://schemas.openxmlformats.org/officeDocument/2006/relationships/image"/><Relationship Id="rId3" Target="../media/image11.svg" Type="http://schemas.openxmlformats.org/officeDocument/2006/relationships/image"/></Relationships>
</file>

<file path=ppt/slides/_rels/slide7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2.png" Type="http://schemas.openxmlformats.org/officeDocument/2006/relationships/image"/><Relationship Id="rId3" Target="../media/image13.svg" Type="http://schemas.openxmlformats.org/officeDocument/2006/relationships/image"/></Relationships>
</file>

<file path=ppt/slides/_rels/slide8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4.png" Type="http://schemas.openxmlformats.org/officeDocument/2006/relationships/image"/><Relationship Id="rId3" Target="../media/image15.svg" Type="http://schemas.openxmlformats.org/officeDocument/2006/relationships/image"/></Relationships>
</file>

<file path=ppt/slides/_rels/slide9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6.png" Type="http://schemas.openxmlformats.org/officeDocument/2006/relationships/image"/><Relationship Id="rId3" Target="../media/image17.svg" Type="http://schemas.openxmlformats.org/officeDocument/2006/relationships/image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8F6F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-251452" y="8681346"/>
            <a:ext cx="18790904" cy="1883814"/>
            <a:chOff x="0" y="0"/>
            <a:chExt cx="203112231" cy="20362283"/>
          </a:xfrm>
        </p:grpSpPr>
        <p:sp>
          <p:nvSpPr>
            <p:cNvPr name="Freeform 3" id="3"/>
            <p:cNvSpPr/>
            <p:nvPr/>
          </p:nvSpPr>
          <p:spPr>
            <a:xfrm>
              <a:off x="72390" y="72390"/>
              <a:ext cx="202967446" cy="20217503"/>
            </a:xfrm>
            <a:custGeom>
              <a:avLst/>
              <a:gdLst/>
              <a:ahLst/>
              <a:cxnLst/>
              <a:rect r="r" b="b" t="t" l="l"/>
              <a:pathLst>
                <a:path h="20217503" w="202967446">
                  <a:moveTo>
                    <a:pt x="0" y="0"/>
                  </a:moveTo>
                  <a:lnTo>
                    <a:pt x="202967446" y="0"/>
                  </a:lnTo>
                  <a:lnTo>
                    <a:pt x="202967446" y="20217503"/>
                  </a:lnTo>
                  <a:lnTo>
                    <a:pt x="0" y="2021750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Freeform 4" id="4"/>
            <p:cNvSpPr/>
            <p:nvPr/>
          </p:nvSpPr>
          <p:spPr>
            <a:xfrm>
              <a:off x="0" y="0"/>
              <a:ext cx="203112229" cy="20362283"/>
            </a:xfrm>
            <a:custGeom>
              <a:avLst/>
              <a:gdLst/>
              <a:ahLst/>
              <a:cxnLst/>
              <a:rect r="r" b="b" t="t" l="l"/>
              <a:pathLst>
                <a:path h="20362283" w="203112229">
                  <a:moveTo>
                    <a:pt x="202967456" y="20217504"/>
                  </a:moveTo>
                  <a:lnTo>
                    <a:pt x="203112229" y="20217504"/>
                  </a:lnTo>
                  <a:lnTo>
                    <a:pt x="203112229" y="20362283"/>
                  </a:lnTo>
                  <a:lnTo>
                    <a:pt x="202967456" y="20362283"/>
                  </a:lnTo>
                  <a:lnTo>
                    <a:pt x="202967456" y="20217504"/>
                  </a:lnTo>
                  <a:close/>
                  <a:moveTo>
                    <a:pt x="0" y="144780"/>
                  </a:moveTo>
                  <a:lnTo>
                    <a:pt x="144780" y="144780"/>
                  </a:lnTo>
                  <a:lnTo>
                    <a:pt x="144780" y="20217504"/>
                  </a:lnTo>
                  <a:lnTo>
                    <a:pt x="0" y="20217504"/>
                  </a:lnTo>
                  <a:lnTo>
                    <a:pt x="0" y="144780"/>
                  </a:lnTo>
                  <a:close/>
                  <a:moveTo>
                    <a:pt x="0" y="20217504"/>
                  </a:moveTo>
                  <a:lnTo>
                    <a:pt x="144780" y="20217504"/>
                  </a:lnTo>
                  <a:lnTo>
                    <a:pt x="144780" y="20362283"/>
                  </a:lnTo>
                  <a:lnTo>
                    <a:pt x="0" y="20362283"/>
                  </a:lnTo>
                  <a:lnTo>
                    <a:pt x="0" y="20217504"/>
                  </a:lnTo>
                  <a:close/>
                  <a:moveTo>
                    <a:pt x="202967456" y="144780"/>
                  </a:moveTo>
                  <a:lnTo>
                    <a:pt x="203112229" y="144780"/>
                  </a:lnTo>
                  <a:lnTo>
                    <a:pt x="203112229" y="20217504"/>
                  </a:lnTo>
                  <a:lnTo>
                    <a:pt x="202967456" y="20217504"/>
                  </a:lnTo>
                  <a:lnTo>
                    <a:pt x="202967456" y="144780"/>
                  </a:lnTo>
                  <a:close/>
                  <a:moveTo>
                    <a:pt x="144780" y="20217504"/>
                  </a:moveTo>
                  <a:lnTo>
                    <a:pt x="202967456" y="20217504"/>
                  </a:lnTo>
                  <a:lnTo>
                    <a:pt x="202967456" y="20362283"/>
                  </a:lnTo>
                  <a:lnTo>
                    <a:pt x="144780" y="20362283"/>
                  </a:lnTo>
                  <a:lnTo>
                    <a:pt x="144780" y="20217504"/>
                  </a:lnTo>
                  <a:close/>
                  <a:moveTo>
                    <a:pt x="202967456" y="0"/>
                  </a:moveTo>
                  <a:lnTo>
                    <a:pt x="203112229" y="0"/>
                  </a:lnTo>
                  <a:lnTo>
                    <a:pt x="203112229" y="144780"/>
                  </a:lnTo>
                  <a:lnTo>
                    <a:pt x="202967456" y="144780"/>
                  </a:lnTo>
                  <a:lnTo>
                    <a:pt x="202967456" y="0"/>
                  </a:lnTo>
                  <a:close/>
                  <a:moveTo>
                    <a:pt x="0" y="0"/>
                  </a:moveTo>
                  <a:lnTo>
                    <a:pt x="144780" y="0"/>
                  </a:lnTo>
                  <a:lnTo>
                    <a:pt x="144780" y="144780"/>
                  </a:lnTo>
                  <a:lnTo>
                    <a:pt x="0" y="144780"/>
                  </a:lnTo>
                  <a:lnTo>
                    <a:pt x="0" y="0"/>
                  </a:lnTo>
                  <a:close/>
                  <a:moveTo>
                    <a:pt x="144780" y="0"/>
                  </a:moveTo>
                  <a:lnTo>
                    <a:pt x="202967456" y="0"/>
                  </a:lnTo>
                  <a:lnTo>
                    <a:pt x="202967456" y="144780"/>
                  </a:lnTo>
                  <a:lnTo>
                    <a:pt x="144780" y="144780"/>
                  </a:lnTo>
                  <a:lnTo>
                    <a:pt x="144780" y="0"/>
                  </a:lnTo>
                  <a:close/>
                </a:path>
              </a:pathLst>
            </a:custGeom>
            <a:solidFill>
              <a:srgbClr val="000000"/>
            </a:solidFill>
          </p:spPr>
        </p:sp>
      </p:grpSp>
      <p:pic>
        <p:nvPicPr>
          <p:cNvPr name="Picture 5" id="5"/>
          <p:cNvPicPr>
            <a:picLocks noChangeAspect="true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9144000" y="296432"/>
            <a:ext cx="8342844" cy="8403964"/>
          </a:xfrm>
          <a:prstGeom prst="rect">
            <a:avLst/>
          </a:prstGeom>
        </p:spPr>
      </p:pic>
      <p:sp>
        <p:nvSpPr>
          <p:cNvPr name="TextBox 6" id="6"/>
          <p:cNvSpPr txBox="true"/>
          <p:nvPr/>
        </p:nvSpPr>
        <p:spPr>
          <a:xfrm rot="0">
            <a:off x="742152" y="9154941"/>
            <a:ext cx="7831393" cy="8794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3919"/>
              </a:lnSpc>
            </a:pPr>
            <a:r>
              <a:rPr lang="en-US" sz="2799">
                <a:solidFill>
                  <a:srgbClr val="000000"/>
                </a:solidFill>
                <a:latin typeface="DM Sans"/>
              </a:rPr>
              <a:t>an educational topic</a:t>
            </a:r>
          </a:p>
          <a:p>
            <a:pPr>
              <a:lnSpc>
                <a:spcPts val="3080"/>
              </a:lnSpc>
            </a:pPr>
            <a:r>
              <a:rPr lang="en-US" sz="2200">
                <a:solidFill>
                  <a:srgbClr val="000000"/>
                </a:solidFill>
                <a:latin typeface="DM Sans"/>
              </a:rPr>
              <a:t>(c) The ETI Academy 2023</a:t>
            </a:r>
          </a:p>
        </p:txBody>
      </p:sp>
      <p:grpSp>
        <p:nvGrpSpPr>
          <p:cNvPr name="Group 7" id="7"/>
          <p:cNvGrpSpPr/>
          <p:nvPr/>
        </p:nvGrpSpPr>
        <p:grpSpPr>
          <a:xfrm rot="0">
            <a:off x="1028700" y="997839"/>
            <a:ext cx="8521383" cy="6715464"/>
            <a:chOff x="0" y="0"/>
            <a:chExt cx="11361845" cy="8953952"/>
          </a:xfrm>
        </p:grpSpPr>
        <p:sp>
          <p:nvSpPr>
            <p:cNvPr name="TextBox 8" id="8"/>
            <p:cNvSpPr txBox="true"/>
            <p:nvPr/>
          </p:nvSpPr>
          <p:spPr>
            <a:xfrm rot="0">
              <a:off x="0" y="7713035"/>
              <a:ext cx="10302466" cy="1240917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>
                <a:lnSpc>
                  <a:spcPts val="3662"/>
                </a:lnSpc>
              </a:pPr>
              <a:r>
                <a:rPr lang="en-US" sz="3299">
                  <a:solidFill>
                    <a:srgbClr val="000000"/>
                  </a:solidFill>
                  <a:latin typeface="DM Sans"/>
                </a:rPr>
                <a:t>TO ASK BETTER QUESTIONS IN THE CLASSROOM</a:t>
              </a:r>
            </a:p>
          </p:txBody>
        </p:sp>
        <p:sp>
          <p:nvSpPr>
            <p:cNvPr name="TextBox 9" id="9"/>
            <p:cNvSpPr txBox="true"/>
            <p:nvPr/>
          </p:nvSpPr>
          <p:spPr>
            <a:xfrm rot="0">
              <a:off x="0" y="1411947"/>
              <a:ext cx="11361845" cy="5792682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>
                <a:lnSpc>
                  <a:spcPts val="11110"/>
                </a:lnSpc>
              </a:pPr>
              <a:r>
                <a:rPr lang="en-US" sz="11000">
                  <a:solidFill>
                    <a:srgbClr val="000000"/>
                  </a:solidFill>
                  <a:latin typeface="DM Sans"/>
                </a:rPr>
                <a:t>How to Use Bloom's Taxonomy </a:t>
              </a:r>
            </a:p>
          </p:txBody>
        </p:sp>
        <p:sp>
          <p:nvSpPr>
            <p:cNvPr name="TextBox 10" id="10"/>
            <p:cNvSpPr txBox="true"/>
            <p:nvPr/>
          </p:nvSpPr>
          <p:spPr>
            <a:xfrm rot="0">
              <a:off x="0" y="28575"/>
              <a:ext cx="10302466" cy="447421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>
                <a:lnSpc>
                  <a:spcPts val="2544"/>
                </a:lnSpc>
              </a:pPr>
              <a:r>
                <a:rPr lang="en-US" sz="2400" spc="124">
                  <a:solidFill>
                    <a:srgbClr val="000000"/>
                  </a:solidFill>
                  <a:latin typeface="DM Sans"/>
                </a:rPr>
                <a:t>TEACHER CONTENT</a:t>
              </a:r>
            </a:p>
          </p:txBody>
        </p:sp>
      </p:grpSp>
      <p:grpSp>
        <p:nvGrpSpPr>
          <p:cNvPr name="Group 11" id="11"/>
          <p:cNvGrpSpPr>
            <a:grpSpLocks noChangeAspect="true"/>
          </p:cNvGrpSpPr>
          <p:nvPr/>
        </p:nvGrpSpPr>
        <p:grpSpPr>
          <a:xfrm rot="0">
            <a:off x="15730629" y="7867046"/>
            <a:ext cx="1756215" cy="1756208"/>
            <a:chOff x="0" y="0"/>
            <a:chExt cx="6350000" cy="6349975"/>
          </a:xfrm>
        </p:grpSpPr>
        <p:sp>
          <p:nvSpPr>
            <p:cNvPr name="Freeform 12" id="12"/>
            <p:cNvSpPr/>
            <p:nvPr/>
          </p:nvSpPr>
          <p:spPr>
            <a:xfrm>
              <a:off x="0" y="0"/>
              <a:ext cx="6350000" cy="6349974"/>
            </a:xfrm>
            <a:custGeom>
              <a:avLst/>
              <a:gdLst/>
              <a:ahLst/>
              <a:cxnLst/>
              <a:rect r="r" b="b" t="t" l="l"/>
              <a:pathLst>
                <a:path h="6349974" w="6350000">
                  <a:moveTo>
                    <a:pt x="6350000" y="3175025"/>
                  </a:moveTo>
                  <a:cubicBezTo>
                    <a:pt x="6350000" y="4928451"/>
                    <a:pt x="4928476" y="6349974"/>
                    <a:pt x="3175000" y="6349974"/>
                  </a:cubicBezTo>
                  <a:cubicBezTo>
                    <a:pt x="1421498" y="6349974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1" y="0"/>
                    <a:pt x="6350000" y="1421511"/>
                    <a:pt x="6350000" y="3175025"/>
                  </a:cubicBezTo>
                  <a:close/>
                </a:path>
              </a:pathLst>
            </a:custGeom>
            <a:blipFill>
              <a:blip r:embed="rId4"/>
              <a:stretch>
                <a:fillRect l="0" r="0" t="0" b="0"/>
              </a:stretch>
            </a:blipFill>
          </p:spPr>
        </p:sp>
      </p:grpSp>
    </p:spTree>
  </p:cSld>
  <p:clrMapOvr>
    <a:masterClrMapping/>
  </p:clrMapOvr>
</p:sld>
</file>

<file path=ppt/slides/slide10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8F6F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14056673" y="530225"/>
            <a:ext cx="4231327" cy="8882556"/>
          </a:xfrm>
          <a:prstGeom prst="rect">
            <a:avLst/>
          </a:prstGeom>
        </p:spPr>
      </p:pic>
      <p:sp>
        <p:nvSpPr>
          <p:cNvPr name="TextBox 3" id="3"/>
          <p:cNvSpPr txBox="true"/>
          <p:nvPr/>
        </p:nvSpPr>
        <p:spPr>
          <a:xfrm rot="0">
            <a:off x="1028700" y="789937"/>
            <a:ext cx="9319540" cy="12287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9600"/>
              </a:lnSpc>
              <a:spcBef>
                <a:spcPct val="0"/>
              </a:spcBef>
            </a:pPr>
            <a:r>
              <a:rPr lang="en-US" sz="8000">
                <a:solidFill>
                  <a:srgbClr val="FF822C"/>
                </a:solidFill>
                <a:latin typeface="DM Sans"/>
              </a:rPr>
              <a:t>Level 5 - Evaluate</a:t>
            </a:r>
          </a:p>
        </p:txBody>
      </p:sp>
      <p:sp>
        <p:nvSpPr>
          <p:cNvPr name="TextBox 4" id="4"/>
          <p:cNvSpPr txBox="true"/>
          <p:nvPr/>
        </p:nvSpPr>
        <p:spPr>
          <a:xfrm rot="0">
            <a:off x="701803" y="2488106"/>
            <a:ext cx="13354870" cy="69246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022"/>
              </a:lnSpc>
              <a:spcBef>
                <a:spcPct val="0"/>
              </a:spcBef>
            </a:pPr>
            <a:r>
              <a:rPr lang="en-US" sz="4185">
                <a:solidFill>
                  <a:srgbClr val="000000"/>
                </a:solidFill>
                <a:latin typeface="DM Sans"/>
              </a:rPr>
              <a:t>At this level students are ready to form their own judgements on new knowledge gained and how they may relate the knowledge to their benefit both inside and outside the classroom.</a:t>
            </a:r>
          </a:p>
          <a:p>
            <a:pPr algn="ctr">
              <a:lnSpc>
                <a:spcPts val="5022"/>
              </a:lnSpc>
              <a:spcBef>
                <a:spcPct val="0"/>
              </a:spcBef>
            </a:pPr>
            <a:r>
              <a:rPr lang="en-US" sz="4185">
                <a:solidFill>
                  <a:srgbClr val="000000"/>
                </a:solidFill>
                <a:latin typeface="DM Sans"/>
              </a:rPr>
              <a:t> </a:t>
            </a:r>
          </a:p>
          <a:p>
            <a:pPr algn="ctr">
              <a:lnSpc>
                <a:spcPts val="5022"/>
              </a:lnSpc>
              <a:spcBef>
                <a:spcPct val="0"/>
              </a:spcBef>
            </a:pPr>
            <a:r>
              <a:rPr lang="en-US" sz="4185">
                <a:solidFill>
                  <a:srgbClr val="000000"/>
                </a:solidFill>
                <a:latin typeface="DM Sans"/>
              </a:rPr>
              <a:t>Teachers may use the following actionable words to have students show how they can </a:t>
            </a:r>
            <a:r>
              <a:rPr lang="en-US" sz="4185">
                <a:solidFill>
                  <a:srgbClr val="FF822C"/>
                </a:solidFill>
                <a:latin typeface="DM Sans"/>
              </a:rPr>
              <a:t>evaluate</a:t>
            </a:r>
            <a:r>
              <a:rPr lang="en-US" sz="4185">
                <a:solidFill>
                  <a:srgbClr val="000000"/>
                </a:solidFill>
                <a:latin typeface="DM Sans"/>
              </a:rPr>
              <a:t> new knowledge gained.</a:t>
            </a:r>
          </a:p>
          <a:p>
            <a:pPr algn="ctr">
              <a:lnSpc>
                <a:spcPts val="5022"/>
              </a:lnSpc>
              <a:spcBef>
                <a:spcPct val="0"/>
              </a:spcBef>
            </a:pPr>
          </a:p>
          <a:p>
            <a:pPr algn="ctr">
              <a:lnSpc>
                <a:spcPts val="5022"/>
              </a:lnSpc>
              <a:spcBef>
                <a:spcPct val="0"/>
              </a:spcBef>
            </a:pPr>
            <a:r>
              <a:rPr lang="en-US" sz="4185">
                <a:solidFill>
                  <a:srgbClr val="000000"/>
                </a:solidFill>
                <a:latin typeface="DM Sans"/>
              </a:rPr>
              <a:t>Teachers may ask questions that begin with: </a:t>
            </a:r>
            <a:r>
              <a:rPr lang="en-US" sz="4185">
                <a:solidFill>
                  <a:srgbClr val="FF822C"/>
                </a:solidFill>
                <a:latin typeface="DM Sans Italics"/>
              </a:rPr>
              <a:t>evaluate, conclude, justify, relates, summarize, support</a:t>
            </a:r>
          </a:p>
        </p:txBody>
      </p:sp>
    </p:spTree>
  </p:cSld>
  <p:clrMapOvr>
    <a:masterClrMapping/>
  </p:clrMapOvr>
</p:sld>
</file>

<file path=ppt/slides/slide1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8F6F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0" t="0" r="0" b="0"/>
          <a:stretch>
            <a:fillRect/>
          </a:stretch>
        </p:blipFill>
        <p:spPr>
          <a:xfrm flipH="true" flipV="false" rot="0">
            <a:off x="12430001" y="501403"/>
            <a:ext cx="5509513" cy="9099797"/>
          </a:xfrm>
          <a:prstGeom prst="rect">
            <a:avLst/>
          </a:prstGeom>
        </p:spPr>
      </p:pic>
      <p:sp>
        <p:nvSpPr>
          <p:cNvPr name="TextBox 3" id="3"/>
          <p:cNvSpPr txBox="true"/>
          <p:nvPr/>
        </p:nvSpPr>
        <p:spPr>
          <a:xfrm rot="0">
            <a:off x="303469" y="2238375"/>
            <a:ext cx="13708041" cy="70199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040"/>
              </a:lnSpc>
              <a:spcBef>
                <a:spcPct val="0"/>
              </a:spcBef>
            </a:pPr>
            <a:r>
              <a:rPr lang="en-US" sz="4200">
                <a:solidFill>
                  <a:srgbClr val="000000"/>
                </a:solidFill>
                <a:latin typeface="DM Sans"/>
              </a:rPr>
              <a:t>At this level students are ready to use their critical thinking skills to </a:t>
            </a:r>
            <a:r>
              <a:rPr lang="en-US" sz="4200">
                <a:solidFill>
                  <a:srgbClr val="FF1616"/>
                </a:solidFill>
                <a:latin typeface="DM Sans"/>
              </a:rPr>
              <a:t>create</a:t>
            </a:r>
            <a:r>
              <a:rPr lang="en-US" sz="4200">
                <a:solidFill>
                  <a:srgbClr val="000000"/>
                </a:solidFill>
                <a:latin typeface="DM Sans"/>
              </a:rPr>
              <a:t> ways to show how they have benefited from new knowledge gained. </a:t>
            </a:r>
          </a:p>
          <a:p>
            <a:pPr algn="ctr">
              <a:lnSpc>
                <a:spcPts val="5040"/>
              </a:lnSpc>
              <a:spcBef>
                <a:spcPct val="0"/>
              </a:spcBef>
            </a:pPr>
          </a:p>
          <a:p>
            <a:pPr algn="ctr">
              <a:lnSpc>
                <a:spcPts val="5040"/>
              </a:lnSpc>
              <a:spcBef>
                <a:spcPct val="0"/>
              </a:spcBef>
            </a:pPr>
            <a:r>
              <a:rPr lang="en-US" sz="4200">
                <a:solidFill>
                  <a:srgbClr val="000000"/>
                </a:solidFill>
                <a:latin typeface="DM Sans"/>
              </a:rPr>
              <a:t>Teachers may use the following actionable words to have students show how they can </a:t>
            </a:r>
            <a:r>
              <a:rPr lang="en-US" sz="4200">
                <a:solidFill>
                  <a:srgbClr val="FF1616"/>
                </a:solidFill>
                <a:latin typeface="DM Sans"/>
              </a:rPr>
              <a:t>create</a:t>
            </a:r>
            <a:r>
              <a:rPr lang="en-US" sz="4200">
                <a:solidFill>
                  <a:srgbClr val="000000"/>
                </a:solidFill>
                <a:latin typeface="DM Sans"/>
              </a:rPr>
              <a:t> ways to benefit from new knowledge gained.</a:t>
            </a:r>
          </a:p>
          <a:p>
            <a:pPr algn="ctr">
              <a:lnSpc>
                <a:spcPts val="5040"/>
              </a:lnSpc>
              <a:spcBef>
                <a:spcPct val="0"/>
              </a:spcBef>
            </a:pPr>
          </a:p>
          <a:p>
            <a:pPr algn="ctr">
              <a:lnSpc>
                <a:spcPts val="5040"/>
              </a:lnSpc>
              <a:spcBef>
                <a:spcPct val="0"/>
              </a:spcBef>
            </a:pPr>
            <a:r>
              <a:rPr lang="en-US" sz="4200">
                <a:solidFill>
                  <a:srgbClr val="000000"/>
                </a:solidFill>
                <a:latin typeface="DM Sans"/>
              </a:rPr>
              <a:t>Teachers may ask questions that begin with:</a:t>
            </a:r>
            <a:r>
              <a:rPr lang="en-US" sz="4200">
                <a:solidFill>
                  <a:srgbClr val="FF1616"/>
                </a:solidFill>
                <a:latin typeface="DM Sans Italics"/>
              </a:rPr>
              <a:t> </a:t>
            </a:r>
          </a:p>
          <a:p>
            <a:pPr algn="ctr">
              <a:lnSpc>
                <a:spcPts val="5040"/>
              </a:lnSpc>
              <a:spcBef>
                <a:spcPct val="0"/>
              </a:spcBef>
            </a:pPr>
            <a:r>
              <a:rPr lang="en-US" sz="4200">
                <a:solidFill>
                  <a:srgbClr val="FF1616"/>
                </a:solidFill>
                <a:latin typeface="DM Sans Italics"/>
              </a:rPr>
              <a:t>create, devise, design, generates, modify, organize, plan, rearrange, reconstruct, reorganize.</a:t>
            </a:r>
          </a:p>
        </p:txBody>
      </p:sp>
      <p:sp>
        <p:nvSpPr>
          <p:cNvPr name="TextBox 4" id="4"/>
          <p:cNvSpPr txBox="true"/>
          <p:nvPr/>
        </p:nvSpPr>
        <p:spPr>
          <a:xfrm rot="0">
            <a:off x="1028700" y="847246"/>
            <a:ext cx="9319540" cy="12287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9600"/>
              </a:lnSpc>
              <a:spcBef>
                <a:spcPct val="0"/>
              </a:spcBef>
            </a:pPr>
            <a:r>
              <a:rPr lang="en-US" sz="8000">
                <a:solidFill>
                  <a:srgbClr val="FF1616"/>
                </a:solidFill>
                <a:latin typeface="DM Sans"/>
              </a:rPr>
              <a:t>Level 6 - Create</a:t>
            </a:r>
          </a:p>
        </p:txBody>
      </p:sp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F822C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AutoShape 2" id="2"/>
          <p:cNvSpPr/>
          <p:nvPr/>
        </p:nvSpPr>
        <p:spPr>
          <a:xfrm rot="0">
            <a:off x="-414006" y="5345967"/>
            <a:ext cx="19596948" cy="0"/>
          </a:xfrm>
          <a:prstGeom prst="line">
            <a:avLst/>
          </a:prstGeom>
          <a:ln cap="rnd" w="19050">
            <a:solidFill>
              <a:srgbClr val="000000"/>
            </a:solidFill>
            <a:prstDash val="solid"/>
            <a:headEnd type="none" len="sm" w="sm"/>
            <a:tailEnd type="none" len="sm" w="sm"/>
          </a:ln>
        </p:spPr>
      </p:sp>
      <p:pic>
        <p:nvPicPr>
          <p:cNvPr name="Picture 3" id="3"/>
          <p:cNvPicPr>
            <a:picLocks noChangeAspect="true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1028700" y="952500"/>
            <a:ext cx="6897901" cy="8229600"/>
          </a:xfrm>
          <a:prstGeom prst="rect">
            <a:avLst/>
          </a:prstGeom>
        </p:spPr>
      </p:pic>
      <p:grpSp>
        <p:nvGrpSpPr>
          <p:cNvPr name="Group 4" id="4"/>
          <p:cNvGrpSpPr/>
          <p:nvPr/>
        </p:nvGrpSpPr>
        <p:grpSpPr>
          <a:xfrm rot="0">
            <a:off x="9144000" y="1535689"/>
            <a:ext cx="7948030" cy="2340337"/>
            <a:chOff x="0" y="0"/>
            <a:chExt cx="10597373" cy="3120450"/>
          </a:xfrm>
        </p:grpSpPr>
        <p:sp>
          <p:nvSpPr>
            <p:cNvPr name="TextBox 5" id="5"/>
            <p:cNvSpPr txBox="true"/>
            <p:nvPr/>
          </p:nvSpPr>
          <p:spPr>
            <a:xfrm rot="0">
              <a:off x="0" y="-9525"/>
              <a:ext cx="10597373" cy="1635125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 marL="0" indent="0" lvl="0">
                <a:lnSpc>
                  <a:spcPts val="9600"/>
                </a:lnSpc>
                <a:spcBef>
                  <a:spcPct val="0"/>
                </a:spcBef>
              </a:pPr>
              <a:r>
                <a:rPr lang="en-US" sz="8000">
                  <a:solidFill>
                    <a:srgbClr val="000000"/>
                  </a:solidFill>
                  <a:latin typeface="DM Sans"/>
                </a:rPr>
                <a:t>Let's begin...</a:t>
              </a:r>
            </a:p>
          </p:txBody>
        </p:sp>
        <p:sp>
          <p:nvSpPr>
            <p:cNvPr name="TextBox 6" id="6"/>
            <p:cNvSpPr txBox="true"/>
            <p:nvPr/>
          </p:nvSpPr>
          <p:spPr>
            <a:xfrm rot="0">
              <a:off x="0" y="2123711"/>
              <a:ext cx="10597373" cy="996739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 marL="0" indent="0" lvl="0">
                <a:lnSpc>
                  <a:spcPts val="6109"/>
                </a:lnSpc>
                <a:spcBef>
                  <a:spcPct val="0"/>
                </a:spcBef>
              </a:pPr>
              <a:r>
                <a:rPr lang="en-US" sz="4699">
                  <a:solidFill>
                    <a:srgbClr val="000000"/>
                  </a:solidFill>
                  <a:latin typeface="DM Sans"/>
                </a:rPr>
                <a:t>What is Bloom's Taxonomy?</a:t>
              </a:r>
            </a:p>
          </p:txBody>
        </p:sp>
      </p:grpSp>
      <p:sp>
        <p:nvSpPr>
          <p:cNvPr name="TextBox 7" id="7"/>
          <p:cNvSpPr txBox="true"/>
          <p:nvPr/>
        </p:nvSpPr>
        <p:spPr>
          <a:xfrm rot="0">
            <a:off x="7355865" y="5714214"/>
            <a:ext cx="9736165" cy="354408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663"/>
              </a:lnSpc>
              <a:spcBef>
                <a:spcPct val="0"/>
              </a:spcBef>
            </a:pPr>
            <a:r>
              <a:rPr lang="en-US" sz="3886">
                <a:solidFill>
                  <a:srgbClr val="000000"/>
                </a:solidFill>
                <a:latin typeface="DM Sans"/>
              </a:rPr>
              <a:t>In 1956, Benjamin Bloom, along with fellow  contributors, developed and published a framework of educational goals that has since been used by teachers and college instructors in the K-12 education system worldwide.</a:t>
            </a:r>
          </a:p>
        </p:txBody>
      </p:sp>
    </p:spTree>
  </p:cSld>
  <p:clrMapOvr>
    <a:masterClrMapping/>
  </p:clrMapOvr>
</p:sld>
</file>

<file path=ppt/slides/slide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8F6F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rcRect l="0" t="0" r="0" b="0"/>
          <a:stretch>
            <a:fillRect/>
          </a:stretch>
        </p:blipFill>
        <p:spPr>
          <a:xfrm flipH="false" flipV="false" rot="0">
            <a:off x="5378821" y="1438359"/>
            <a:ext cx="11880479" cy="8349802"/>
          </a:xfrm>
          <a:prstGeom prst="rect">
            <a:avLst/>
          </a:prstGeom>
        </p:spPr>
      </p:pic>
      <p:pic>
        <p:nvPicPr>
          <p:cNvPr name="Picture 3" id="3"/>
          <p:cNvPicPr>
            <a:picLocks noChangeAspect="true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 l="0" t="0" r="0" b="0"/>
          <a:stretch>
            <a:fillRect/>
          </a:stretch>
        </p:blipFill>
        <p:spPr>
          <a:xfrm flipH="true" flipV="false" rot="0">
            <a:off x="1156489" y="4854296"/>
            <a:ext cx="5104515" cy="5764853"/>
          </a:xfrm>
          <a:prstGeom prst="rect">
            <a:avLst/>
          </a:prstGeom>
        </p:spPr>
      </p:pic>
      <p:sp>
        <p:nvSpPr>
          <p:cNvPr name="TextBox 4" id="4"/>
          <p:cNvSpPr txBox="true"/>
          <p:nvPr/>
        </p:nvSpPr>
        <p:spPr>
          <a:xfrm rot="0">
            <a:off x="1028700" y="1019175"/>
            <a:ext cx="5816934" cy="36671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9600"/>
              </a:lnSpc>
              <a:spcBef>
                <a:spcPct val="0"/>
              </a:spcBef>
            </a:pPr>
            <a:r>
              <a:rPr lang="en-US" sz="8000">
                <a:solidFill>
                  <a:srgbClr val="000000"/>
                </a:solidFill>
                <a:latin typeface="DM Sans"/>
              </a:rPr>
              <a:t>Bloom's Taxonomy c.1956</a:t>
            </a:r>
          </a:p>
        </p:txBody>
      </p:sp>
    </p:spTree>
  </p:cSld>
  <p:clrMapOvr>
    <a:masterClrMapping/>
  </p:clrMapOvr>
</p:sld>
</file>

<file path=ppt/slides/slide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8F6F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rcRect l="8730" t="9344" r="8730" b="0"/>
          <a:stretch>
            <a:fillRect/>
          </a:stretch>
        </p:blipFill>
        <p:spPr>
          <a:xfrm flipH="false" flipV="false" rot="0">
            <a:off x="4615179" y="627533"/>
            <a:ext cx="9915331" cy="10056191"/>
          </a:xfrm>
          <a:prstGeom prst="rect">
            <a:avLst/>
          </a:prstGeom>
        </p:spPr>
      </p:pic>
      <p:pic>
        <p:nvPicPr>
          <p:cNvPr name="Picture 3" id="3"/>
          <p:cNvPicPr>
            <a:picLocks noChangeAspect="true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12532425" y="4252546"/>
            <a:ext cx="5104515" cy="5764853"/>
          </a:xfrm>
          <a:prstGeom prst="rect">
            <a:avLst/>
          </a:prstGeom>
        </p:spPr>
      </p:pic>
      <p:sp>
        <p:nvSpPr>
          <p:cNvPr name="TextBox 4" id="4"/>
          <p:cNvSpPr txBox="true"/>
          <p:nvPr/>
        </p:nvSpPr>
        <p:spPr>
          <a:xfrm rot="0">
            <a:off x="1028700" y="1019175"/>
            <a:ext cx="5816934" cy="36671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9600"/>
              </a:lnSpc>
              <a:spcBef>
                <a:spcPct val="0"/>
              </a:spcBef>
            </a:pPr>
            <a:r>
              <a:rPr lang="en-US" sz="8000">
                <a:solidFill>
                  <a:srgbClr val="000000"/>
                </a:solidFill>
                <a:latin typeface="DM Sans"/>
              </a:rPr>
              <a:t>Bloom's Taxonomy c.2001</a:t>
            </a:r>
          </a:p>
        </p:txBody>
      </p:sp>
    </p:spTree>
  </p:cSld>
  <p:clrMapOvr>
    <a:masterClrMapping/>
  </p:clrMapOvr>
</p:sld>
</file>

<file path=ppt/slides/slide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F822C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AutoShape 2" id="2"/>
          <p:cNvSpPr/>
          <p:nvPr/>
        </p:nvSpPr>
        <p:spPr>
          <a:xfrm rot="0">
            <a:off x="-414006" y="5345967"/>
            <a:ext cx="19596948" cy="0"/>
          </a:xfrm>
          <a:prstGeom prst="line">
            <a:avLst/>
          </a:prstGeom>
          <a:ln cap="rnd" w="19050">
            <a:solidFill>
              <a:srgbClr val="000000"/>
            </a:solidFill>
            <a:prstDash val="solid"/>
            <a:headEnd type="none" len="sm" w="sm"/>
            <a:tailEnd type="none" len="sm" w="sm"/>
          </a:ln>
        </p:spPr>
      </p:sp>
      <p:pic>
        <p:nvPicPr>
          <p:cNvPr name="Picture 3" id="3"/>
          <p:cNvPicPr>
            <a:picLocks noChangeAspect="true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1028700" y="952500"/>
            <a:ext cx="6897901" cy="8229600"/>
          </a:xfrm>
          <a:prstGeom prst="rect">
            <a:avLst/>
          </a:prstGeom>
        </p:spPr>
      </p:pic>
      <p:grpSp>
        <p:nvGrpSpPr>
          <p:cNvPr name="Group 4" id="4"/>
          <p:cNvGrpSpPr/>
          <p:nvPr/>
        </p:nvGrpSpPr>
        <p:grpSpPr>
          <a:xfrm rot="0">
            <a:off x="8456286" y="1535689"/>
            <a:ext cx="8635744" cy="2340337"/>
            <a:chOff x="0" y="0"/>
            <a:chExt cx="11514325" cy="3120450"/>
          </a:xfrm>
        </p:grpSpPr>
        <p:sp>
          <p:nvSpPr>
            <p:cNvPr name="TextBox 5" id="5"/>
            <p:cNvSpPr txBox="true"/>
            <p:nvPr/>
          </p:nvSpPr>
          <p:spPr>
            <a:xfrm rot="0">
              <a:off x="0" y="-9525"/>
              <a:ext cx="11514325" cy="1635125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 marL="0" indent="0" lvl="0">
                <a:lnSpc>
                  <a:spcPts val="9600"/>
                </a:lnSpc>
                <a:spcBef>
                  <a:spcPct val="0"/>
                </a:spcBef>
              </a:pPr>
              <a:r>
                <a:rPr lang="en-US" sz="8000">
                  <a:solidFill>
                    <a:srgbClr val="000000"/>
                  </a:solidFill>
                  <a:latin typeface="DM Sans"/>
                </a:rPr>
                <a:t>Let's ask...</a:t>
              </a:r>
            </a:p>
          </p:txBody>
        </p:sp>
        <p:sp>
          <p:nvSpPr>
            <p:cNvPr name="TextBox 6" id="6"/>
            <p:cNvSpPr txBox="true"/>
            <p:nvPr/>
          </p:nvSpPr>
          <p:spPr>
            <a:xfrm rot="0">
              <a:off x="0" y="2123711"/>
              <a:ext cx="11514325" cy="996739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 marL="0" indent="0" lvl="0">
                <a:lnSpc>
                  <a:spcPts val="6109"/>
                </a:lnSpc>
                <a:spcBef>
                  <a:spcPct val="0"/>
                </a:spcBef>
              </a:pPr>
              <a:r>
                <a:rPr lang="en-US" sz="4699">
                  <a:solidFill>
                    <a:srgbClr val="000000"/>
                  </a:solidFill>
                  <a:latin typeface="DM Sans"/>
                </a:rPr>
                <a:t>Why Use Bloom's Taxonomy?</a:t>
              </a:r>
            </a:p>
          </p:txBody>
        </p:sp>
      </p:grpSp>
      <p:sp>
        <p:nvSpPr>
          <p:cNvPr name="TextBox 7" id="7"/>
          <p:cNvSpPr txBox="true"/>
          <p:nvPr/>
        </p:nvSpPr>
        <p:spPr>
          <a:xfrm rot="0">
            <a:off x="7355865" y="5714214"/>
            <a:ext cx="9736165" cy="354408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663"/>
              </a:lnSpc>
            </a:pPr>
            <a:r>
              <a:rPr lang="en-US" sz="3886">
                <a:solidFill>
                  <a:srgbClr val="000000"/>
                </a:solidFill>
                <a:latin typeface="DM Sans"/>
              </a:rPr>
              <a:t>Bloom’s Taxonomy is often referenced because it guides educators with the approaches to identifying what goals students of varying levels can achieve and how to create </a:t>
            </a:r>
            <a:r>
              <a:rPr lang="en-US" sz="3886">
                <a:solidFill>
                  <a:srgbClr val="000000"/>
                </a:solidFill>
                <a:latin typeface="DM Sans"/>
              </a:rPr>
              <a:t>plans</a:t>
            </a:r>
            <a:r>
              <a:rPr lang="en-US" sz="3886">
                <a:solidFill>
                  <a:srgbClr val="000000"/>
                </a:solidFill>
                <a:latin typeface="DM Sans"/>
              </a:rPr>
              <a:t> to meet them. </a:t>
            </a:r>
          </a:p>
          <a:p>
            <a:pPr algn="ctr">
              <a:lnSpc>
                <a:spcPts val="4663"/>
              </a:lnSpc>
              <a:spcBef>
                <a:spcPct val="0"/>
              </a:spcBef>
            </a:pPr>
          </a:p>
        </p:txBody>
      </p:sp>
    </p:spTree>
  </p:cSld>
  <p:clrMapOvr>
    <a:masterClrMapping/>
  </p:clrMapOvr>
</p:sld>
</file>

<file path=ppt/slides/slide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8F6F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1400846" y="3403697"/>
            <a:ext cx="4824717" cy="11953127"/>
          </a:xfrm>
          <a:prstGeom prst="rect">
            <a:avLst/>
          </a:prstGeom>
        </p:spPr>
      </p:pic>
      <p:sp>
        <p:nvSpPr>
          <p:cNvPr name="TextBox 3" id="3"/>
          <p:cNvSpPr txBox="true"/>
          <p:nvPr/>
        </p:nvSpPr>
        <p:spPr>
          <a:xfrm rot="0">
            <a:off x="1015056" y="1019175"/>
            <a:ext cx="5847203" cy="18383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7200"/>
              </a:lnSpc>
              <a:spcBef>
                <a:spcPct val="0"/>
              </a:spcBef>
            </a:pPr>
            <a:r>
              <a:rPr lang="en-US" sz="6000">
                <a:solidFill>
                  <a:srgbClr val="B016F6"/>
                </a:solidFill>
                <a:latin typeface="DM Sans"/>
              </a:rPr>
              <a:t>Level 1 - Remember</a:t>
            </a:r>
          </a:p>
        </p:txBody>
      </p:sp>
      <p:sp>
        <p:nvSpPr>
          <p:cNvPr name="TextBox 4" id="4"/>
          <p:cNvSpPr txBox="true"/>
          <p:nvPr/>
        </p:nvSpPr>
        <p:spPr>
          <a:xfrm rot="0">
            <a:off x="6587571" y="1028700"/>
            <a:ext cx="11244824" cy="82296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441"/>
              </a:lnSpc>
              <a:spcBef>
                <a:spcPct val="0"/>
              </a:spcBef>
            </a:pPr>
            <a:r>
              <a:rPr lang="en-US" sz="4534">
                <a:solidFill>
                  <a:srgbClr val="000000"/>
                </a:solidFill>
                <a:latin typeface="DM Sans"/>
              </a:rPr>
              <a:t>In this level students are expected to show that they </a:t>
            </a:r>
            <a:r>
              <a:rPr lang="en-US" sz="4534">
                <a:solidFill>
                  <a:srgbClr val="B016F6"/>
                </a:solidFill>
                <a:latin typeface="DM Sans"/>
              </a:rPr>
              <a:t>remember</a:t>
            </a:r>
            <a:r>
              <a:rPr lang="en-US" sz="4534">
                <a:solidFill>
                  <a:srgbClr val="000000"/>
                </a:solidFill>
                <a:latin typeface="DM Sans"/>
              </a:rPr>
              <a:t> previous knowledge gained. </a:t>
            </a:r>
          </a:p>
          <a:p>
            <a:pPr algn="ctr">
              <a:lnSpc>
                <a:spcPts val="5441"/>
              </a:lnSpc>
              <a:spcBef>
                <a:spcPct val="0"/>
              </a:spcBef>
            </a:pPr>
          </a:p>
          <a:p>
            <a:pPr algn="ctr">
              <a:lnSpc>
                <a:spcPts val="5441"/>
              </a:lnSpc>
              <a:spcBef>
                <a:spcPct val="0"/>
              </a:spcBef>
            </a:pPr>
            <a:r>
              <a:rPr lang="en-US" sz="4534">
                <a:solidFill>
                  <a:srgbClr val="000000"/>
                </a:solidFill>
                <a:latin typeface="DM Sans"/>
              </a:rPr>
              <a:t>At this stage the teacher can ask questions to see how much of the information was </a:t>
            </a:r>
            <a:r>
              <a:rPr lang="en-US" sz="4534">
                <a:solidFill>
                  <a:srgbClr val="B016F6"/>
                </a:solidFill>
                <a:latin typeface="DM Sans"/>
              </a:rPr>
              <a:t>retained</a:t>
            </a:r>
            <a:r>
              <a:rPr lang="en-US" sz="4534">
                <a:solidFill>
                  <a:srgbClr val="000000"/>
                </a:solidFill>
                <a:latin typeface="DM Sans"/>
              </a:rPr>
              <a:t> before moving on to new information. </a:t>
            </a:r>
          </a:p>
          <a:p>
            <a:pPr algn="ctr">
              <a:lnSpc>
                <a:spcPts val="5441"/>
              </a:lnSpc>
              <a:spcBef>
                <a:spcPct val="0"/>
              </a:spcBef>
            </a:pPr>
          </a:p>
          <a:p>
            <a:pPr algn="ctr">
              <a:lnSpc>
                <a:spcPts val="5441"/>
              </a:lnSpc>
              <a:spcBef>
                <a:spcPct val="0"/>
              </a:spcBef>
            </a:pPr>
            <a:r>
              <a:rPr lang="en-US" sz="4534">
                <a:solidFill>
                  <a:srgbClr val="000000"/>
                </a:solidFill>
                <a:latin typeface="DM Sans"/>
              </a:rPr>
              <a:t>Teachers may begin asking questions by using actionable words such as: </a:t>
            </a:r>
            <a:r>
              <a:rPr lang="en-US" sz="4534">
                <a:solidFill>
                  <a:srgbClr val="B016F6"/>
                </a:solidFill>
                <a:latin typeface="DM Sans Italics"/>
              </a:rPr>
              <a:t>tell, list, define, describe, match, identify, state.</a:t>
            </a:r>
          </a:p>
        </p:txBody>
      </p:sp>
    </p:spTree>
  </p:cSld>
  <p:clrMapOvr>
    <a:masterClrMapping/>
  </p:clrMapOvr>
</p:sld>
</file>

<file path=ppt/slides/slide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8F6F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430613" y="1019175"/>
            <a:ext cx="7416687" cy="18383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200"/>
              </a:lnSpc>
            </a:pPr>
            <a:r>
              <a:rPr lang="en-US" sz="6000">
                <a:solidFill>
                  <a:srgbClr val="004AAD"/>
                </a:solidFill>
                <a:latin typeface="DM Sans"/>
              </a:rPr>
              <a:t>Level 2 - </a:t>
            </a:r>
          </a:p>
          <a:p>
            <a:pPr algn="ctr" marL="0" indent="0" lvl="0">
              <a:lnSpc>
                <a:spcPts val="7200"/>
              </a:lnSpc>
              <a:spcBef>
                <a:spcPct val="0"/>
              </a:spcBef>
            </a:pPr>
            <a:r>
              <a:rPr lang="en-US" sz="6000">
                <a:solidFill>
                  <a:srgbClr val="004AAD"/>
                </a:solidFill>
                <a:latin typeface="DM Sans"/>
              </a:rPr>
              <a:t>Understand</a:t>
            </a:r>
          </a:p>
        </p:txBody>
      </p:sp>
      <p:sp>
        <p:nvSpPr>
          <p:cNvPr name="AutoShape 3" id="3"/>
          <p:cNvSpPr/>
          <p:nvPr/>
        </p:nvSpPr>
        <p:spPr>
          <a:xfrm rot="0">
            <a:off x="-163101" y="9239250"/>
            <a:ext cx="19596948" cy="0"/>
          </a:xfrm>
          <a:prstGeom prst="line">
            <a:avLst/>
          </a:prstGeom>
          <a:ln cap="rnd" w="19050">
            <a:solidFill>
              <a:srgbClr val="000000"/>
            </a:solidFill>
            <a:prstDash val="solid"/>
            <a:headEnd type="none" len="sm" w="sm"/>
            <a:tailEnd type="none" len="sm" w="sm"/>
          </a:ln>
        </p:spPr>
      </p:sp>
      <p:pic>
        <p:nvPicPr>
          <p:cNvPr name="Picture 4" id="4"/>
          <p:cNvPicPr>
            <a:picLocks noChangeAspect="true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1364979" y="4256132"/>
            <a:ext cx="7284654" cy="5456868"/>
          </a:xfrm>
          <a:prstGeom prst="rect">
            <a:avLst/>
          </a:prstGeom>
        </p:spPr>
      </p:pic>
      <p:sp>
        <p:nvSpPr>
          <p:cNvPr name="TextBox 5" id="5"/>
          <p:cNvSpPr txBox="true"/>
          <p:nvPr/>
        </p:nvSpPr>
        <p:spPr>
          <a:xfrm rot="0">
            <a:off x="7847300" y="390525"/>
            <a:ext cx="9973085" cy="88487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653"/>
              </a:lnSpc>
              <a:spcBef>
                <a:spcPct val="0"/>
              </a:spcBef>
            </a:pPr>
            <a:r>
              <a:rPr lang="en-US" sz="3878">
                <a:solidFill>
                  <a:srgbClr val="000000"/>
                </a:solidFill>
                <a:latin typeface="DM Sans"/>
              </a:rPr>
              <a:t>At this level students are capable of showing that they have </a:t>
            </a:r>
            <a:r>
              <a:rPr lang="en-US" sz="3878">
                <a:solidFill>
                  <a:srgbClr val="004AAD"/>
                </a:solidFill>
                <a:latin typeface="DM Sans"/>
              </a:rPr>
              <a:t>understood</a:t>
            </a:r>
            <a:r>
              <a:rPr lang="en-US" sz="3878">
                <a:solidFill>
                  <a:srgbClr val="000000"/>
                </a:solidFill>
                <a:latin typeface="DM Sans"/>
              </a:rPr>
              <a:t> the concept of the activity or problem, by being able to restate the activity or problem in their own words mentioning the main idea and details needed for understanding.</a:t>
            </a:r>
          </a:p>
          <a:p>
            <a:pPr algn="ctr">
              <a:lnSpc>
                <a:spcPts val="4653"/>
              </a:lnSpc>
              <a:spcBef>
                <a:spcPct val="0"/>
              </a:spcBef>
            </a:pPr>
            <a:r>
              <a:rPr lang="en-US" sz="3878">
                <a:solidFill>
                  <a:srgbClr val="000000"/>
                </a:solidFill>
                <a:latin typeface="DM Sans"/>
              </a:rPr>
              <a:t> </a:t>
            </a:r>
          </a:p>
          <a:p>
            <a:pPr algn="ctr">
              <a:lnSpc>
                <a:spcPts val="4653"/>
              </a:lnSpc>
              <a:spcBef>
                <a:spcPct val="0"/>
              </a:spcBef>
            </a:pPr>
            <a:r>
              <a:rPr lang="en-US" sz="3878">
                <a:solidFill>
                  <a:srgbClr val="000000"/>
                </a:solidFill>
                <a:latin typeface="DM Sans"/>
              </a:rPr>
              <a:t>Teachers may use the following actionable words to have students demonstrate they </a:t>
            </a:r>
            <a:r>
              <a:rPr lang="en-US" sz="3878">
                <a:solidFill>
                  <a:srgbClr val="004AAD"/>
                </a:solidFill>
                <a:latin typeface="DM Sans"/>
              </a:rPr>
              <a:t>understand</a:t>
            </a:r>
            <a:r>
              <a:rPr lang="en-US" sz="3878">
                <a:solidFill>
                  <a:srgbClr val="000000"/>
                </a:solidFill>
                <a:latin typeface="DM Sans"/>
              </a:rPr>
              <a:t>. </a:t>
            </a:r>
          </a:p>
          <a:p>
            <a:pPr algn="ctr">
              <a:lnSpc>
                <a:spcPts val="4653"/>
              </a:lnSpc>
              <a:spcBef>
                <a:spcPct val="0"/>
              </a:spcBef>
            </a:pPr>
          </a:p>
          <a:p>
            <a:pPr algn="ctr">
              <a:lnSpc>
                <a:spcPts val="4653"/>
              </a:lnSpc>
              <a:spcBef>
                <a:spcPct val="0"/>
              </a:spcBef>
            </a:pPr>
            <a:r>
              <a:rPr lang="en-US" sz="3878">
                <a:solidFill>
                  <a:srgbClr val="000000"/>
                </a:solidFill>
                <a:latin typeface="DM Sans"/>
              </a:rPr>
              <a:t>Teachers may ask questions that begin with: </a:t>
            </a:r>
            <a:r>
              <a:rPr lang="en-US" sz="3878">
                <a:solidFill>
                  <a:srgbClr val="004AAD"/>
                </a:solidFill>
                <a:latin typeface="DM Sans Italics"/>
              </a:rPr>
              <a:t>explain, give an example,  defend, infer, predict, rewrite, summarize.</a:t>
            </a:r>
          </a:p>
        </p:txBody>
      </p:sp>
    </p:spTree>
  </p:cSld>
  <p:clrMapOvr>
    <a:masterClrMapping/>
  </p:clrMapOvr>
</p:sld>
</file>

<file path=ppt/slides/slide8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8F6F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12176125" y="989468"/>
            <a:ext cx="6111875" cy="3444875"/>
          </a:xfrm>
          <a:prstGeom prst="rect">
            <a:avLst/>
          </a:prstGeom>
        </p:spPr>
      </p:pic>
      <p:sp>
        <p:nvSpPr>
          <p:cNvPr name="TextBox 3" id="3"/>
          <p:cNvSpPr txBox="true"/>
          <p:nvPr/>
        </p:nvSpPr>
        <p:spPr>
          <a:xfrm rot="0">
            <a:off x="1028700" y="1019175"/>
            <a:ext cx="10426049" cy="12287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9600"/>
              </a:lnSpc>
              <a:spcBef>
                <a:spcPct val="0"/>
              </a:spcBef>
            </a:pPr>
            <a:r>
              <a:rPr lang="en-US" sz="8000">
                <a:solidFill>
                  <a:srgbClr val="008037"/>
                </a:solidFill>
                <a:latin typeface="DM Sans"/>
              </a:rPr>
              <a:t>Level 3 - Apply </a:t>
            </a:r>
          </a:p>
        </p:txBody>
      </p:sp>
      <p:sp>
        <p:nvSpPr>
          <p:cNvPr name="TextBox 4" id="4"/>
          <p:cNvSpPr txBox="true"/>
          <p:nvPr/>
        </p:nvSpPr>
        <p:spPr>
          <a:xfrm rot="0">
            <a:off x="0" y="4950847"/>
            <a:ext cx="16727860" cy="41243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400"/>
              </a:lnSpc>
              <a:spcBef>
                <a:spcPct val="0"/>
              </a:spcBef>
            </a:pPr>
          </a:p>
          <a:p>
            <a:pPr algn="ctr">
              <a:lnSpc>
                <a:spcPts val="5400"/>
              </a:lnSpc>
              <a:spcBef>
                <a:spcPct val="0"/>
              </a:spcBef>
            </a:pPr>
            <a:r>
              <a:rPr lang="en-US" sz="4500">
                <a:solidFill>
                  <a:srgbClr val="000000"/>
                </a:solidFill>
                <a:latin typeface="DM Sans"/>
              </a:rPr>
              <a:t>Teachers may use the following actionable words to have students show how they can </a:t>
            </a:r>
            <a:r>
              <a:rPr lang="en-US" sz="4500">
                <a:solidFill>
                  <a:srgbClr val="008037"/>
                </a:solidFill>
                <a:latin typeface="DM Sans"/>
              </a:rPr>
              <a:t>apply</a:t>
            </a:r>
            <a:r>
              <a:rPr lang="en-US" sz="4500">
                <a:solidFill>
                  <a:srgbClr val="000000"/>
                </a:solidFill>
                <a:latin typeface="DM Sans"/>
              </a:rPr>
              <a:t> new knowledge gained.</a:t>
            </a:r>
          </a:p>
          <a:p>
            <a:pPr algn="ctr">
              <a:lnSpc>
                <a:spcPts val="5400"/>
              </a:lnSpc>
              <a:spcBef>
                <a:spcPct val="0"/>
              </a:spcBef>
            </a:pPr>
          </a:p>
          <a:p>
            <a:pPr algn="ctr">
              <a:lnSpc>
                <a:spcPts val="5400"/>
              </a:lnSpc>
              <a:spcBef>
                <a:spcPct val="0"/>
              </a:spcBef>
            </a:pPr>
            <a:r>
              <a:rPr lang="en-US" sz="4500">
                <a:solidFill>
                  <a:srgbClr val="000000"/>
                </a:solidFill>
                <a:latin typeface="DM Sans"/>
              </a:rPr>
              <a:t>Teachers may ask questions that begin with: </a:t>
            </a:r>
            <a:r>
              <a:rPr lang="en-US" sz="4500">
                <a:solidFill>
                  <a:srgbClr val="008037"/>
                </a:solidFill>
                <a:latin typeface="DM Sans Italics"/>
              </a:rPr>
              <a:t>apply, demonstrate, show, prepare, produce, relate, solve.</a:t>
            </a:r>
          </a:p>
        </p:txBody>
      </p:sp>
      <p:sp>
        <p:nvSpPr>
          <p:cNvPr name="TextBox 5" id="5"/>
          <p:cNvSpPr txBox="true"/>
          <p:nvPr/>
        </p:nvSpPr>
        <p:spPr>
          <a:xfrm rot="0">
            <a:off x="514350" y="2702381"/>
            <a:ext cx="11454749" cy="27527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400"/>
              </a:lnSpc>
              <a:spcBef>
                <a:spcPct val="0"/>
              </a:spcBef>
            </a:pPr>
            <a:r>
              <a:rPr lang="en-US" sz="4500">
                <a:solidFill>
                  <a:srgbClr val="000000"/>
                </a:solidFill>
                <a:latin typeface="DM Sans"/>
              </a:rPr>
              <a:t>At this level students are ready to </a:t>
            </a:r>
            <a:r>
              <a:rPr lang="en-US" sz="4500">
                <a:solidFill>
                  <a:srgbClr val="008037"/>
                </a:solidFill>
                <a:latin typeface="DM Sans"/>
              </a:rPr>
              <a:t>apply</a:t>
            </a:r>
            <a:r>
              <a:rPr lang="en-US" sz="4500">
                <a:solidFill>
                  <a:srgbClr val="000000"/>
                </a:solidFill>
                <a:latin typeface="DM Sans"/>
              </a:rPr>
              <a:t> the new knowledge gained through words or actions. </a:t>
            </a:r>
          </a:p>
          <a:p>
            <a:pPr algn="ctr">
              <a:lnSpc>
                <a:spcPts val="5400"/>
              </a:lnSpc>
              <a:spcBef>
                <a:spcPct val="0"/>
              </a:spcBef>
            </a:pPr>
          </a:p>
        </p:txBody>
      </p:sp>
      <p:sp>
        <p:nvSpPr>
          <p:cNvPr name="TextBox 6" id="6"/>
          <p:cNvSpPr txBox="true"/>
          <p:nvPr/>
        </p:nvSpPr>
        <p:spPr>
          <a:xfrm rot="0">
            <a:off x="828117" y="9591675"/>
            <a:ext cx="7693175" cy="3429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639"/>
              </a:lnSpc>
              <a:spcBef>
                <a:spcPct val="0"/>
              </a:spcBef>
            </a:pPr>
            <a:r>
              <a:rPr lang="en-US" sz="2199">
                <a:solidFill>
                  <a:srgbClr val="000000"/>
                </a:solidFill>
                <a:latin typeface="DM Sans"/>
              </a:rPr>
              <a:t>(c) EduKitchen - Recipes for Learning 2023</a:t>
            </a:r>
          </a:p>
        </p:txBody>
      </p:sp>
    </p:spTree>
  </p:cSld>
  <p:clrMapOvr>
    <a:masterClrMapping/>
  </p:clrMapOvr>
</p:sld>
</file>

<file path=ppt/slides/slide9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8F6F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0" y="3751872"/>
            <a:ext cx="6176617" cy="10294361"/>
          </a:xfrm>
          <a:prstGeom prst="rect">
            <a:avLst/>
          </a:prstGeom>
        </p:spPr>
      </p:pic>
      <p:sp>
        <p:nvSpPr>
          <p:cNvPr name="TextBox 3" id="3"/>
          <p:cNvSpPr txBox="true"/>
          <p:nvPr/>
        </p:nvSpPr>
        <p:spPr>
          <a:xfrm rot="0">
            <a:off x="152373" y="1019175"/>
            <a:ext cx="6024243" cy="24479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9600"/>
              </a:lnSpc>
              <a:spcBef>
                <a:spcPct val="0"/>
              </a:spcBef>
            </a:pPr>
            <a:r>
              <a:rPr lang="en-US" sz="8000">
                <a:solidFill>
                  <a:srgbClr val="FFDE59"/>
                </a:solidFill>
                <a:latin typeface="DM Sans Bold"/>
              </a:rPr>
              <a:t>Level 4 - </a:t>
            </a:r>
            <a:r>
              <a:rPr lang="en-US" sz="8000" u="none">
                <a:solidFill>
                  <a:srgbClr val="FFDE59"/>
                </a:solidFill>
                <a:latin typeface="DM Sans Bold"/>
              </a:rPr>
              <a:t>Analyze</a:t>
            </a:r>
          </a:p>
        </p:txBody>
      </p:sp>
      <p:sp>
        <p:nvSpPr>
          <p:cNvPr name="TextBox 4" id="4"/>
          <p:cNvSpPr txBox="true"/>
          <p:nvPr/>
        </p:nvSpPr>
        <p:spPr>
          <a:xfrm rot="0">
            <a:off x="5900307" y="676275"/>
            <a:ext cx="12043836" cy="89249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413"/>
              </a:lnSpc>
              <a:spcBef>
                <a:spcPct val="0"/>
              </a:spcBef>
            </a:pPr>
            <a:r>
              <a:rPr lang="en-US" sz="4511">
                <a:solidFill>
                  <a:srgbClr val="000000"/>
                </a:solidFill>
                <a:latin typeface="DM Sans"/>
              </a:rPr>
              <a:t>At this level students are ready to further explore deeper meanings behind knowledge gained- specifically asking why or how this information is relevant to themselves and society in general. </a:t>
            </a:r>
          </a:p>
          <a:p>
            <a:pPr algn="ctr">
              <a:lnSpc>
                <a:spcPts val="5413"/>
              </a:lnSpc>
              <a:spcBef>
                <a:spcPct val="0"/>
              </a:spcBef>
            </a:pPr>
          </a:p>
          <a:p>
            <a:pPr algn="ctr">
              <a:lnSpc>
                <a:spcPts val="5413"/>
              </a:lnSpc>
              <a:spcBef>
                <a:spcPct val="0"/>
              </a:spcBef>
            </a:pPr>
            <a:r>
              <a:rPr lang="en-US" sz="4511">
                <a:solidFill>
                  <a:srgbClr val="000000"/>
                </a:solidFill>
                <a:latin typeface="DM Sans"/>
              </a:rPr>
              <a:t> Teachers may use the following actionable words to have students show how they can </a:t>
            </a:r>
            <a:r>
              <a:rPr lang="en-US" sz="4511">
                <a:solidFill>
                  <a:srgbClr val="FFDE59"/>
                </a:solidFill>
                <a:latin typeface="DM Sans Bold"/>
              </a:rPr>
              <a:t>analyze</a:t>
            </a:r>
            <a:r>
              <a:rPr lang="en-US" sz="4511">
                <a:solidFill>
                  <a:srgbClr val="000000"/>
                </a:solidFill>
                <a:latin typeface="DM Sans"/>
              </a:rPr>
              <a:t> new knowledge gained.</a:t>
            </a:r>
          </a:p>
          <a:p>
            <a:pPr algn="ctr">
              <a:lnSpc>
                <a:spcPts val="5413"/>
              </a:lnSpc>
              <a:spcBef>
                <a:spcPct val="0"/>
              </a:spcBef>
            </a:pPr>
          </a:p>
          <a:p>
            <a:pPr algn="ctr">
              <a:lnSpc>
                <a:spcPts val="5413"/>
              </a:lnSpc>
              <a:spcBef>
                <a:spcPct val="0"/>
              </a:spcBef>
            </a:pPr>
            <a:r>
              <a:rPr lang="en-US" sz="4511">
                <a:solidFill>
                  <a:srgbClr val="000000"/>
                </a:solidFill>
                <a:latin typeface="DM Sans"/>
              </a:rPr>
              <a:t>Teachers may ask questions that begin with: </a:t>
            </a:r>
            <a:r>
              <a:rPr lang="en-US" sz="4511">
                <a:solidFill>
                  <a:srgbClr val="FFDE59"/>
                </a:solidFill>
                <a:latin typeface="DM Sans Bold Italics"/>
              </a:rPr>
              <a:t>analyze, compare, contrast , identify, illustrate, outline.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:identifier>DAFMSQJBGo8</dc:identifier>
  <dcterms:modified xsi:type="dcterms:W3CDTF">2011-08-01T06:04:30Z</dcterms:modified>
  <cp:revision>1</cp:revision>
  <dc:title>bloom's taxonomy presentation</dc:title>
</cp:coreProperties>
</file>